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3" r:id="rId13"/>
    <p:sldId id="274" r:id="rId14"/>
    <p:sldId id="264" r:id="rId15"/>
    <p:sldId id="267" r:id="rId16"/>
    <p:sldId id="272" r:id="rId17"/>
    <p:sldId id="268" r:id="rId18"/>
    <p:sldId id="269" r:id="rId19"/>
    <p:sldId id="265" r:id="rId20"/>
    <p:sldId id="270" r:id="rId21"/>
    <p:sldId id="271" r:id="rId22"/>
  </p:sldIdLst>
  <p:sldSz cx="14630400" cy="8229600"/>
  <p:notesSz cx="8229600" cy="14630400"/>
  <p:embeddedFontLst>
    <p:embeddedFont>
      <p:font typeface="Red Hat Text" panose="02010303040201060303" pitchFamily="34" charset="0"/>
      <p:regular r:id="rId26"/>
    </p:embeddedFont>
    <p:embeddedFont>
      <p:font typeface="Red Hat Text" panose="02010303040201060303" pitchFamily="34" charset="-122"/>
      <p:regular r:id="rId27"/>
    </p:embeddedFont>
    <p:embeddedFont>
      <p:font typeface="Red Hat Text" panose="02010303040201060303" pitchFamily="34" charset="-120"/>
      <p:regular r:id="rId28"/>
    </p:embeddedFont>
    <p:embeddedFont>
      <p:font typeface="Roboto" panose="02000000000000000000" pitchFamily="2" charset="0"/>
      <p:regular r:id="rId29"/>
      <p:bold r:id="rId30"/>
    </p:embeddedFont>
    <p:embeddedFont>
      <p:font typeface="Roboto" panose="02000000000000000000" pitchFamily="34" charset="-122"/>
      <p:regular r:id="rId31"/>
    </p:embeddedFont>
    <p:embeddedFont>
      <p:font typeface="Roboto" panose="02000000000000000000" pitchFamily="34" charset="-120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6868"/>
    <a:srgbClr val="F3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hyperlink" Target="Artificial_Intelligence_for_Career_Gu%20idance_-_Current_Requirements_and_Prospects_for_the_Future" TargetMode="External"/><Relationship Id="rId4" Type="http://schemas.openxmlformats.org/officeDocument/2006/relationships/hyperlink" Target="https://link.springer.com/article/10.1007/s11042-022-13428-4" TargetMode="External"/><Relationship Id="rId3" Type="http://schemas.openxmlformats.org/officeDocument/2006/relationships/hyperlink" Target="https://www.nature.com/articles/s41597-%20023-02153-%208?fromPaywallRec=false" TargetMode="External"/><Relationship Id="rId2" Type="http://schemas.openxmlformats.org/officeDocument/2006/relationships/hyperlink" Target="Sensors,%20vol.%2022,%20no.%203,%20pp.%201-15,%202023.%20%5bhttps://www.mdpi.com/1424-%208220/22/3/904" TargetMode="External"/><Relationship Id="rId1" Type="http://schemas.openxmlformats.org/officeDocument/2006/relationships/hyperlink" Target="https://physionet.org/content/ptb-%20xl/1.0.3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10633"/>
            <a:ext cx="7415927" cy="3006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Prep Talk: </a:t>
            </a:r>
            <a:endParaRPr lang="en-US" sz="6300" dirty="0">
              <a:solidFill>
                <a:srgbClr val="1F1E1E"/>
              </a:solidFill>
              <a:latin typeface="Red Hat Text" panose="02010303040201060303" pitchFamily="34" charset="0"/>
              <a:ea typeface="Red Hat Text" panose="02010303040201060303" pitchFamily="34" charset="-122"/>
              <a:cs typeface="Red Hat Text" panose="02010303040201060303" pitchFamily="34" charset="-120"/>
            </a:endParaRPr>
          </a:p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AI-Powered Career Guidance</a:t>
            </a:r>
            <a:endParaRPr lang="en-US" sz="6300" dirty="0"/>
          </a:p>
        </p:txBody>
      </p:sp>
      <p:sp>
        <p:nvSpPr>
          <p:cNvPr id="4" name="Shape 1"/>
          <p:cNvSpPr/>
          <p:nvPr/>
        </p:nvSpPr>
        <p:spPr>
          <a:xfrm>
            <a:off x="6350437" y="560546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Rectangle 6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649717" y="780071"/>
            <a:ext cx="3838456" cy="479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Bot Workflow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49" y="1782986"/>
            <a:ext cx="13641572" cy="38527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540421" y="1168184"/>
            <a:ext cx="3838456" cy="479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Chat Room Workflow</a:t>
            </a:r>
            <a:endParaRPr lang="en-US" sz="3000" dirty="0">
              <a:solidFill>
                <a:srgbClr val="B06868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00000"/>
                    </a14:imgEffect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9028" y="780071"/>
            <a:ext cx="7402002" cy="691322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40421" y="2036119"/>
            <a:ext cx="8135746" cy="59734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user starts by logging in through either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Google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or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Email and Password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 Email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(for email sign-in):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checks if the email is valid. If not, an error is displayed.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Authenticate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After verifying the email or Google sign-in, the system authenticates the user. If authentication fails, an error message is shown.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 Home Page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Once authenticated, the user is taken to the home page where they can search for friends.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 Friends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system searches for friends. If found, it displays the user; otherwise, it searches for valid users.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 Chat Window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Once a user is found, the chat window is displayed for message exchange.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user can log out, ending the session.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process concludes when the user logs out.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2" y="868465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Architecture</a:t>
            </a:r>
            <a:endParaRPr lang="en-US" sz="4550" dirty="0"/>
          </a:p>
        </p:txBody>
      </p:sp>
      <p:sp>
        <p:nvSpPr>
          <p:cNvPr id="9" name="Rectangle 8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1"/>
          <p:cNvSpPr/>
          <p:nvPr/>
        </p:nvSpPr>
        <p:spPr>
          <a:xfrm>
            <a:off x="968693" y="1731167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Backend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12" name="Text 2"/>
          <p:cNvSpPr/>
          <p:nvPr/>
        </p:nvSpPr>
        <p:spPr>
          <a:xfrm>
            <a:off x="3748920" y="1696310"/>
            <a:ext cx="8214479" cy="783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Handles user data, scraping, and interaction with APIs (e.g., News API, job listings).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 3"/>
          <p:cNvSpPr/>
          <p:nvPr/>
        </p:nvSpPr>
        <p:spPr>
          <a:xfrm>
            <a:off x="968692" y="2872976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Frontend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14" name="Text 4"/>
          <p:cNvSpPr/>
          <p:nvPr/>
        </p:nvSpPr>
        <p:spPr>
          <a:xfrm>
            <a:off x="3748920" y="2900333"/>
            <a:ext cx="7985880" cy="783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Presents chatrooms for mentors, AI chatbot for real-time interaction, and career updates.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 5"/>
          <p:cNvSpPr/>
          <p:nvPr/>
        </p:nvSpPr>
        <p:spPr>
          <a:xfrm>
            <a:off x="968693" y="4082533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Database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16" name="Text 6"/>
          <p:cNvSpPr/>
          <p:nvPr/>
        </p:nvSpPr>
        <p:spPr>
          <a:xfrm>
            <a:off x="3748920" y="4075284"/>
            <a:ext cx="7675009" cy="971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Stores user data, scraped information, mentor logs, and NLP-processed insights.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Text 1"/>
          <p:cNvSpPr/>
          <p:nvPr/>
        </p:nvSpPr>
        <p:spPr>
          <a:xfrm>
            <a:off x="968694" y="6064924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Stage 1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29" name="Text 2"/>
          <p:cNvSpPr/>
          <p:nvPr/>
        </p:nvSpPr>
        <p:spPr>
          <a:xfrm>
            <a:off x="3748921" y="6030067"/>
            <a:ext cx="8214479" cy="453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collection and initial architecture design.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Text 3"/>
          <p:cNvSpPr/>
          <p:nvPr/>
        </p:nvSpPr>
        <p:spPr>
          <a:xfrm>
            <a:off x="968694" y="6576836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Stage 2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31" name="Text 4"/>
          <p:cNvSpPr/>
          <p:nvPr/>
        </p:nvSpPr>
        <p:spPr>
          <a:xfrm>
            <a:off x="3748921" y="6548290"/>
            <a:ext cx="7985880" cy="453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of NLP models and chatbot.</a:t>
            </a:r>
            <a:endParaRPr lang="en-US" sz="19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Text 5"/>
          <p:cNvSpPr/>
          <p:nvPr/>
        </p:nvSpPr>
        <p:spPr>
          <a:xfrm>
            <a:off x="968694" y="7117294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Stage 3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33" name="Text 6"/>
          <p:cNvSpPr/>
          <p:nvPr/>
        </p:nvSpPr>
        <p:spPr>
          <a:xfrm>
            <a:off x="3733501" y="7088748"/>
            <a:ext cx="7675009" cy="971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Frontend development for real-time updates and mentor interaction.</a:t>
            </a:r>
            <a:endParaRPr lang="en-US" sz="1900" dirty="0">
              <a:solidFill>
                <a:schemeClr val="bg2">
                  <a:lumMod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Text 0"/>
          <p:cNvSpPr/>
          <p:nvPr/>
        </p:nvSpPr>
        <p:spPr>
          <a:xfrm>
            <a:off x="968692" y="5022948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Planning Stages</a:t>
            </a:r>
            <a:endParaRPr lang="en-US" sz="4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208" y="2095500"/>
            <a:ext cx="10413639" cy="538384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8692" y="966057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Implementation: </a:t>
            </a:r>
            <a:r>
              <a:rPr lang="en-US" sz="28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Mentor Chat Room</a:t>
            </a:r>
            <a:endParaRPr lang="en-US" sz="4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0"/>
          <p:cNvSpPr/>
          <p:nvPr/>
        </p:nvSpPr>
        <p:spPr>
          <a:xfrm>
            <a:off x="968692" y="966057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Implementation: </a:t>
            </a:r>
            <a:r>
              <a:rPr lang="en-US" sz="28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Backend Database</a:t>
            </a:r>
            <a:endParaRPr lang="en-US" sz="45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998" y="1857370"/>
            <a:ext cx="11385708" cy="57315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2" y="966057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Implementation: </a:t>
            </a:r>
            <a:r>
              <a:rPr lang="en-US" sz="28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 Extraction using Selenium and Web driver</a:t>
            </a:r>
            <a:endParaRPr lang="en-US" sz="4550" dirty="0"/>
          </a:p>
        </p:txBody>
      </p:sp>
      <p:sp>
        <p:nvSpPr>
          <p:cNvPr id="3" name="Rectangle 2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2042041"/>
            <a:ext cx="5623699" cy="252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r="9907"/>
          <a:stretch>
            <a:fillRect/>
          </a:stretch>
        </p:blipFill>
        <p:spPr>
          <a:xfrm>
            <a:off x="657225" y="4781622"/>
            <a:ext cx="5623699" cy="3158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99" y="2364414"/>
            <a:ext cx="7166952" cy="48991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4" y="792800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Tools Used</a:t>
            </a:r>
            <a:endParaRPr lang="en-US" sz="4550" dirty="0"/>
          </a:p>
        </p:txBody>
      </p:sp>
      <p:sp>
        <p:nvSpPr>
          <p:cNvPr id="3" name="Rectangle 2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968693" y="1845467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Frontend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3615568" y="2400011"/>
            <a:ext cx="8214479" cy="453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Node.js, Express.js, Web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Socekt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Flask and Django for API services.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 1"/>
          <p:cNvSpPr/>
          <p:nvPr/>
        </p:nvSpPr>
        <p:spPr>
          <a:xfrm>
            <a:off x="968692" y="5869451"/>
            <a:ext cx="11821331" cy="18789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Completion of data scraping functionality.</a:t>
            </a:r>
            <a:endParaRPr lang="en-US" sz="2400" dirty="0">
              <a:solidFill>
                <a:srgbClr val="B068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Successful integration of NLP models.</a:t>
            </a:r>
            <a:endParaRPr lang="en-US" sz="2400" dirty="0">
              <a:solidFill>
                <a:srgbClr val="B068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B068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Deployment of mentor chatroom.</a:t>
            </a:r>
            <a:endParaRPr lang="en-US" sz="2400" b="1" dirty="0">
              <a:solidFill>
                <a:srgbClr val="B068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 0"/>
          <p:cNvSpPr/>
          <p:nvPr/>
        </p:nvSpPr>
        <p:spPr>
          <a:xfrm>
            <a:off x="968692" y="4868899"/>
            <a:ext cx="8623578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Milestones</a:t>
            </a:r>
            <a:endParaRPr lang="en-US" sz="4550" dirty="0"/>
          </a:p>
        </p:txBody>
      </p:sp>
      <p:sp>
        <p:nvSpPr>
          <p:cNvPr id="18" name="Text 1"/>
          <p:cNvSpPr/>
          <p:nvPr/>
        </p:nvSpPr>
        <p:spPr>
          <a:xfrm>
            <a:off x="968693" y="2416371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Backend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19" name="Text 2"/>
          <p:cNvSpPr/>
          <p:nvPr/>
        </p:nvSpPr>
        <p:spPr>
          <a:xfrm>
            <a:off x="3615569" y="1810460"/>
            <a:ext cx="8214479" cy="440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Chakra UI and React.js for the UI/UX.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Text 1"/>
          <p:cNvSpPr/>
          <p:nvPr/>
        </p:nvSpPr>
        <p:spPr>
          <a:xfrm>
            <a:off x="968694" y="295085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Web Scraping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21" name="Text 2"/>
          <p:cNvSpPr/>
          <p:nvPr/>
        </p:nvSpPr>
        <p:spPr>
          <a:xfrm>
            <a:off x="3615569" y="3505402"/>
            <a:ext cx="8214479" cy="453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Fine tuned Gemini API for our purpose.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 1"/>
          <p:cNvSpPr/>
          <p:nvPr/>
        </p:nvSpPr>
        <p:spPr>
          <a:xfrm>
            <a:off x="968694" y="3521762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Chatbot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23" name="Text 2"/>
          <p:cNvSpPr/>
          <p:nvPr/>
        </p:nvSpPr>
        <p:spPr>
          <a:xfrm>
            <a:off x="3615570" y="2915851"/>
            <a:ext cx="8214479" cy="440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Selenium for job listings and interview reviews.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 2"/>
          <p:cNvSpPr/>
          <p:nvPr/>
        </p:nvSpPr>
        <p:spPr>
          <a:xfrm>
            <a:off x="3615567" y="4057935"/>
            <a:ext cx="8214479" cy="4531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MongoDB to store interview feedback and user data.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 1"/>
          <p:cNvSpPr/>
          <p:nvPr/>
        </p:nvSpPr>
        <p:spPr>
          <a:xfrm>
            <a:off x="968692" y="4074295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Database</a:t>
            </a:r>
            <a:endParaRPr lang="en-US" sz="2250" b="1" dirty="0">
              <a:solidFill>
                <a:srgbClr val="B06868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217" y="969526"/>
            <a:ext cx="5245656" cy="6556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Future Scope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80217" y="2210276"/>
            <a:ext cx="501610" cy="501610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982623" y="2303621"/>
            <a:ext cx="96679" cy="314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04712" y="2210276"/>
            <a:ext cx="3156942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Expansion of NLP Features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04712" y="2671763"/>
            <a:ext cx="6859072" cy="7131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Integrating more advanced NLP techniques for video interview analysis.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0217" y="3858578"/>
            <a:ext cx="501610" cy="501610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9" name="Text 6"/>
          <p:cNvSpPr/>
          <p:nvPr/>
        </p:nvSpPr>
        <p:spPr>
          <a:xfrm>
            <a:off x="944761" y="3951923"/>
            <a:ext cx="172522" cy="314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504712" y="3858578"/>
            <a:ext cx="3260408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AI-Powered Resume Review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504712" y="4320064"/>
            <a:ext cx="6859072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Adding AI-driven resume screening and feedback.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0217" y="5150287"/>
            <a:ext cx="501610" cy="501610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13" name="Text 10"/>
          <p:cNvSpPr/>
          <p:nvPr/>
        </p:nvSpPr>
        <p:spPr>
          <a:xfrm>
            <a:off x="938808" y="5243632"/>
            <a:ext cx="184428" cy="314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504712" y="5150287"/>
            <a:ext cx="2736413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Global Mentor Network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04712" y="5611773"/>
            <a:ext cx="6859072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Expanding the mentor pool to include international professionals.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0217" y="6441996"/>
            <a:ext cx="501610" cy="501610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933688" y="6535341"/>
            <a:ext cx="194548" cy="314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504712" y="6441996"/>
            <a:ext cx="3233737" cy="327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Video Interview Preparation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504712" y="6903482"/>
            <a:ext cx="6859072" cy="3565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Use computer vision for analyzing soft skills during video interviews.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8692" y="2360474"/>
            <a:ext cx="122901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Prep Talk is a groundbreaking AI-powered platform that simplifies career guidance and interview preparation by combining personalized mentorship, AI-driven feedback, and real-time interaction. 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advanced features like web scraping, NLP-based insights, and AI chatbots, Prep Talk revolutionizes the preparation process, making it accessible, efficient, and tailored to individual needs.</a:t>
            </a:r>
            <a:endParaRPr lang="en-US" sz="32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0"/>
          <p:cNvSpPr/>
          <p:nvPr/>
        </p:nvSpPr>
        <p:spPr>
          <a:xfrm>
            <a:off x="968693" y="1254698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Conclusion</a:t>
            </a:r>
            <a:endParaRPr lang="en-US" sz="4550" dirty="0">
              <a:solidFill>
                <a:srgbClr val="B0686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8693" y="2210073"/>
            <a:ext cx="12928060" cy="4799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[1] IAFOR Publications, "Artificial Intelligence for Career Guidance – Current Requirements and Prospects for the Future," 2021. Available: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[2] ERIC, "Natural Language Processing for Interview Preparation," 2021. Available: A. Wagner, J. Strodthoff, T. Vollmer, R. Schaeffter, and W. Samek, "PTB-XL, a large publicly available electrocardiography dataset," PhysioNet. [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1" tooltip="" action="ppaction://hlinkfile"/>
              </a:rPr>
              <a:t>https://physionet.org/content/ptb- xl/1.0.3/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]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[3] M. Szymanski, P. Langowski, and J. Pietka, " Author(s). AI Chatbots in Career Development: Enhancing Interview Preparation,"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2" tooltip="" action="ppaction://hlinkfile"/>
              </a:rPr>
              <a:t>Sensors, vol. 22, no. 3, pp. 1-15, 2023. [https://www.mdpi.com/1424- 8220/22/3/904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]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[4] P. Vollmer et al., " Author(s). Mentorship Platforms: Integrating AI and Human Interaction for Career Success, 2023” .[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3" tooltip="" action="ppaction://hlinkfile"/>
              </a:rPr>
              <a:t>https://www.nature.com/articles/s41597- 023-02153- 8?fromPaywallRec=false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]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[5] Lee, C., &amp; Wang, D. Natural Language Processing for Career Development [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4" tooltip="" action="ppaction://hlinkfile"/>
              </a:rPr>
              <a:t>https://link.springer.com/article/10.1007/s11042-022-13428-4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] </a:t>
            </a: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[6]Smith, J., &amp; Brown, K. Personalized Career Counseling through AI [https://www.researchgate.net/publication/354171816_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hlinkClick r:id="rId5" tooltip="" action="ppaction://hlinkfile"/>
              </a:rPr>
              <a:t>Artificial_Intelligence_for_Career_Gu idance_-_Current_Requirements_and_Prospects_for_the_Future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]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0"/>
          <p:cNvSpPr/>
          <p:nvPr/>
        </p:nvSpPr>
        <p:spPr>
          <a:xfrm>
            <a:off x="968693" y="1254698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References</a:t>
            </a:r>
            <a:endParaRPr lang="en-US" sz="4550" dirty="0">
              <a:solidFill>
                <a:srgbClr val="B0686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968693" y="1286597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540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Group No. 38</a:t>
            </a:r>
            <a:endParaRPr lang="en-US" sz="5400" b="1" dirty="0">
              <a:solidFill>
                <a:srgbClr val="B06868"/>
              </a:solidFill>
            </a:endParaRPr>
          </a:p>
        </p:txBody>
      </p:sp>
      <p:sp>
        <p:nvSpPr>
          <p:cNvPr id="5" name="Shape 1"/>
          <p:cNvSpPr/>
          <p:nvPr/>
        </p:nvSpPr>
        <p:spPr>
          <a:xfrm>
            <a:off x="862366" y="2871880"/>
            <a:ext cx="11927659" cy="4273203"/>
          </a:xfrm>
          <a:prstGeom prst="roundRect">
            <a:avLst>
              <a:gd name="adj" fmla="val 1433"/>
            </a:avLst>
          </a:prstGeom>
          <a:noFill/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Rahi Agarwal 9921103145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Yashi Ratnakar 9921103011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Armaan Sharma 9921103165</a:t>
            </a:r>
            <a:endParaRPr lang="en-IN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817144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968693" y="4913471"/>
            <a:ext cx="6223040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1215509" y="5160288"/>
            <a:ext cx="295275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Personalized Guidance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215509" y="5671542"/>
            <a:ext cx="5729407" cy="7900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Students, job seekers, and professionals struggle to find personalized and reliable career guidance.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549" y="4913471"/>
            <a:ext cx="6223040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</p:spPr>
      </p:sp>
      <p:sp>
        <p:nvSpPr>
          <p:cNvPr id="8" name="Text 5"/>
          <p:cNvSpPr/>
          <p:nvPr/>
        </p:nvSpPr>
        <p:spPr>
          <a:xfrm>
            <a:off x="7685365" y="516028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Reliable Resources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685365" y="5671542"/>
            <a:ext cx="5729407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The challenge is to develop a platform that integrates AI and NLP to provide personalized mentorship, real-time communication, and the latest job-related resources.</a:t>
            </a:r>
            <a:endParaRPr lang="en-US" sz="1900" dirty="0"/>
          </a:p>
        </p:txBody>
      </p:sp>
      <p:sp>
        <p:nvSpPr>
          <p:cNvPr id="10" name="Rectangle 9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621" y="612577"/>
            <a:ext cx="5651302" cy="6550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Introduction and History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98471" y="1601748"/>
            <a:ext cx="30480" cy="6015395"/>
          </a:xfrm>
          <a:prstGeom prst="roundRect">
            <a:avLst>
              <a:gd name="adj" fmla="val 109624"/>
            </a:avLst>
          </a:prstGeom>
          <a:solidFill>
            <a:srgbClr val="D9CECE"/>
          </a:solidFill>
        </p:spPr>
      </p:sp>
      <p:sp>
        <p:nvSpPr>
          <p:cNvPr id="5" name="Shape 2"/>
          <p:cNvSpPr/>
          <p:nvPr/>
        </p:nvSpPr>
        <p:spPr>
          <a:xfrm>
            <a:off x="1333798" y="2087523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D9CECE"/>
          </a:solidFill>
        </p:spPr>
      </p:sp>
      <p:sp>
        <p:nvSpPr>
          <p:cNvPr id="6" name="Shape 3"/>
          <p:cNvSpPr/>
          <p:nvPr/>
        </p:nvSpPr>
        <p:spPr>
          <a:xfrm>
            <a:off x="863144" y="1852255"/>
            <a:ext cx="501134" cy="501134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7" name="Text 4"/>
          <p:cNvSpPr/>
          <p:nvPr/>
        </p:nvSpPr>
        <p:spPr>
          <a:xfrm>
            <a:off x="1065431" y="1945600"/>
            <a:ext cx="96560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38864" y="1824395"/>
            <a:ext cx="2620566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Prep Talk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38864" y="2285524"/>
            <a:ext cx="6025515" cy="712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Prep Talk is a comprehensive platform designed to assist users in preparing for interviews.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3798" y="3929301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D9CECE"/>
          </a:solidFill>
        </p:spPr>
      </p:sp>
      <p:sp>
        <p:nvSpPr>
          <p:cNvPr id="11" name="Shape 8"/>
          <p:cNvSpPr/>
          <p:nvPr/>
        </p:nvSpPr>
        <p:spPr>
          <a:xfrm>
            <a:off x="863144" y="3694033"/>
            <a:ext cx="501134" cy="501134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2" name="Text 9"/>
          <p:cNvSpPr/>
          <p:nvPr/>
        </p:nvSpPr>
        <p:spPr>
          <a:xfrm>
            <a:off x="1027450" y="3787378"/>
            <a:ext cx="172403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38864" y="3666173"/>
            <a:ext cx="2620566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and NLP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38864" y="4127302"/>
            <a:ext cx="6025515" cy="10690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It leverages AI and NLP to provide personalized guidance, connects users with mentors, and delivers curated job-related content.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3798" y="6127433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D9CECE"/>
          </a:solidFill>
        </p:spPr>
      </p:sp>
      <p:sp>
        <p:nvSpPr>
          <p:cNvPr id="16" name="Shape 13"/>
          <p:cNvSpPr/>
          <p:nvPr/>
        </p:nvSpPr>
        <p:spPr>
          <a:xfrm>
            <a:off x="863144" y="5892165"/>
            <a:ext cx="501134" cy="501134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7" name="Text 14"/>
          <p:cNvSpPr/>
          <p:nvPr/>
        </p:nvSpPr>
        <p:spPr>
          <a:xfrm>
            <a:off x="1021497" y="5985510"/>
            <a:ext cx="184309" cy="3144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38864" y="5864304"/>
            <a:ext cx="2620566" cy="327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Chatbot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38864" y="6325433"/>
            <a:ext cx="6025515" cy="10690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The platform also features an AI chatbot for instant interaction, providing answers to user queries and real-time feedback for mock interviews.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18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03472" y="3549433"/>
            <a:ext cx="5493663" cy="686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2400" dirty="0">
                <a:solidFill>
                  <a:srgbClr val="B06868"/>
                </a:solidFill>
              </a:rPr>
              <a:t>Artificial Intelligence for Career Guidance – Current Requirements and Prospects for the Future</a:t>
            </a:r>
            <a:endParaRPr lang="en-US" sz="2400" dirty="0">
              <a:solidFill>
                <a:srgbClr val="B06868"/>
              </a:solidFill>
            </a:endParaRPr>
          </a:p>
          <a:p>
            <a:pPr marL="0" indent="0">
              <a:buNone/>
            </a:pPr>
            <a:r>
              <a:rPr lang="en-I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(IAFOR Publications, 2021)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968693" y="49377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1180743" y="5035510"/>
            <a:ext cx="101203" cy="329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727478" y="4937760"/>
            <a:ext cx="2746772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727478" y="5421035"/>
            <a:ext cx="3316486" cy="18674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The gap between higher education and employment services is difficult to bridge due to a lack of scalable, personalized career guidance.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77445" y="49377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9" name="Text 6"/>
          <p:cNvSpPr/>
          <p:nvPr/>
        </p:nvSpPr>
        <p:spPr>
          <a:xfrm>
            <a:off x="5449729" y="5035510"/>
            <a:ext cx="180618" cy="329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36231" y="4937760"/>
            <a:ext cx="2746772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Methodology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36231" y="5421035"/>
            <a:ext cx="3316486" cy="2240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Focus groups with students and professionals, scenario-based trials on integrating AI in career systems, and qualitative analysis on AI's capabilities and limitations.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586198" y="49377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</p:spPr>
      </p:sp>
      <p:sp>
        <p:nvSpPr>
          <p:cNvPr id="13" name="Text 10"/>
          <p:cNvSpPr/>
          <p:nvPr/>
        </p:nvSpPr>
        <p:spPr>
          <a:xfrm>
            <a:off x="9752171" y="5035510"/>
            <a:ext cx="193238" cy="3296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44983" y="4937760"/>
            <a:ext cx="2746772" cy="3432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Results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44983" y="5421035"/>
            <a:ext cx="3316486" cy="2240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AI can deliver scalable, personalized guidance, ethical and privacy concerns remain a barrier, AI helps match skills with job requirements effectively.</a:t>
            </a:r>
            <a:endParaRPr lang="en-US" sz="1800" dirty="0"/>
          </a:p>
        </p:txBody>
      </p:sp>
      <p:sp>
        <p:nvSpPr>
          <p:cNvPr id="16" name="Text 0"/>
          <p:cNvSpPr/>
          <p:nvPr/>
        </p:nvSpPr>
        <p:spPr>
          <a:xfrm>
            <a:off x="1121093" y="3070026"/>
            <a:ext cx="5493663" cy="686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Research Paper 1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01648" y="2088475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1009650" y="2184440"/>
            <a:ext cx="99298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45908" y="2088475"/>
            <a:ext cx="2694861" cy="336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45908" y="2562582"/>
            <a:ext cx="6796445" cy="732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NLP can improve the interview preparation process by extracting relevant information from interview feedback and job descriptions.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1648" y="3782139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9" name="Text 6"/>
          <p:cNvSpPr/>
          <p:nvPr/>
        </p:nvSpPr>
        <p:spPr>
          <a:xfrm>
            <a:off x="970598" y="3878104"/>
            <a:ext cx="177284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45908" y="3782139"/>
            <a:ext cx="2694861" cy="336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Methodology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545908" y="4256246"/>
            <a:ext cx="6796445" cy="10994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Named Entity Recognition (NER) to identify key terms, sentiment analysis to gauge the interview experience, text summarization for concise feedback.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648" y="5842278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</p:spPr>
      </p:sp>
      <p:sp>
        <p:nvSpPr>
          <p:cNvPr id="13" name="Text 10"/>
          <p:cNvSpPr/>
          <p:nvPr/>
        </p:nvSpPr>
        <p:spPr>
          <a:xfrm>
            <a:off x="964525" y="5938242"/>
            <a:ext cx="189548" cy="3233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45908" y="5842278"/>
            <a:ext cx="2694861" cy="3367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Results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45908" y="6316385"/>
            <a:ext cx="6796445" cy="10994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NLP organizes interview questions by category, sentiment analysis highlights candidate experiences, text summarization speeds up insights from lengthy reviews.</a:t>
            </a:r>
            <a:endParaRPr lang="en-US" sz="1800" dirty="0"/>
          </a:p>
        </p:txBody>
      </p:sp>
      <p:sp>
        <p:nvSpPr>
          <p:cNvPr id="16" name="Text 0"/>
          <p:cNvSpPr/>
          <p:nvPr/>
        </p:nvSpPr>
        <p:spPr>
          <a:xfrm>
            <a:off x="1103472" y="787183"/>
            <a:ext cx="5493663" cy="686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2400" dirty="0">
                <a:solidFill>
                  <a:srgbClr val="B06868"/>
                </a:solidFill>
              </a:rPr>
              <a:t>Natural Language Processing for Interview Preparation</a:t>
            </a:r>
            <a:endParaRPr lang="en-US" sz="2400" dirty="0">
              <a:solidFill>
                <a:srgbClr val="B06868"/>
              </a:solidFill>
            </a:endParaRPr>
          </a:p>
          <a:p>
            <a:pPr marL="0" indent="0">
              <a:buNone/>
            </a:pPr>
            <a:r>
              <a:rPr lang="en-IN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(ERIC, 2021)</a:t>
            </a:r>
            <a:endParaRPr lang="en-US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 0"/>
          <p:cNvSpPr/>
          <p:nvPr/>
        </p:nvSpPr>
        <p:spPr>
          <a:xfrm>
            <a:off x="1121093" y="307776"/>
            <a:ext cx="5493663" cy="686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Research Paper 2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954940"/>
            <a:ext cx="5809059" cy="726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State of the Art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265759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Chatbots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3748920" y="2230902"/>
            <a:ext cx="8214479" cy="783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Leveraging natural language models (e.g., Gemini API) to provide real-time career advice and mock interview simulations.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2" y="3407568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NLP Models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748920" y="3434925"/>
            <a:ext cx="7985880" cy="7833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Extracting and summarizing job descriptions and interview experiences.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68693" y="4617125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Web Scraping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3748920" y="4609876"/>
            <a:ext cx="7675009" cy="971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Using Selenium to gather up-to-date job-related data from platforms like Glassdoor and LinkedIn.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968693" y="5941217"/>
            <a:ext cx="2904530" cy="3631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B06868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Mentor Chatroom</a:t>
            </a:r>
            <a:endParaRPr lang="en-US" sz="2250" b="1" dirty="0">
              <a:solidFill>
                <a:srgbClr val="B06868"/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3757493" y="5941217"/>
            <a:ext cx="7405807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Providing real-time communication between students and industry professionals for personalized guidance.</a:t>
            </a:r>
            <a:endParaRPr lang="en-US" sz="1900" dirty="0"/>
          </a:p>
        </p:txBody>
      </p:sp>
      <p:sp>
        <p:nvSpPr>
          <p:cNvPr id="13" name="Rectangle 12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1008459"/>
            <a:ext cx="5679519" cy="576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Proposed Solution and Why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1843" y="1878211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</p:spPr>
      </p:sp>
      <p:sp>
        <p:nvSpPr>
          <p:cNvPr id="5" name="Text 2"/>
          <p:cNvSpPr/>
          <p:nvPr/>
        </p:nvSpPr>
        <p:spPr>
          <a:xfrm>
            <a:off x="6367701" y="2074069"/>
            <a:ext cx="3223379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AI-Driven Interview Preparation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7701" y="2479477"/>
            <a:ext cx="7381399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Prep Talk aims to create a unified platform that offers AI-driven interview preparation.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1843" y="3184565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8E8"/>
          </a:solidFill>
        </p:spPr>
      </p:sp>
      <p:sp>
        <p:nvSpPr>
          <p:cNvPr id="8" name="Text 5"/>
          <p:cNvSpPr/>
          <p:nvPr/>
        </p:nvSpPr>
        <p:spPr>
          <a:xfrm>
            <a:off x="6367701" y="3380423"/>
            <a:ext cx="2341364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Personalized Guidance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67701" y="3785830"/>
            <a:ext cx="7381399" cy="626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Personalized guidance via mentor chatrooms and NLP-powered feedback from real interview experiences.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804291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</p:spPr>
      </p:sp>
      <p:sp>
        <p:nvSpPr>
          <p:cNvPr id="11" name="Text 8"/>
          <p:cNvSpPr/>
          <p:nvPr/>
        </p:nvSpPr>
        <p:spPr>
          <a:xfrm>
            <a:off x="6367701" y="5000149"/>
            <a:ext cx="2304217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Efficiency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7701" y="5405557"/>
            <a:ext cx="7381399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Reduces the need for human intervention in the initial interview preparation process.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1843" y="6110645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</p:spPr>
      </p:sp>
      <p:sp>
        <p:nvSpPr>
          <p:cNvPr id="14" name="Text 11"/>
          <p:cNvSpPr/>
          <p:nvPr/>
        </p:nvSpPr>
        <p:spPr>
          <a:xfrm>
            <a:off x="6367701" y="6306503"/>
            <a:ext cx="2304217" cy="2878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Personalization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7701" y="6711910"/>
            <a:ext cx="7381399" cy="313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Offers targeted resources and guidance based on user profiles and job descriptions.</a:t>
            </a:r>
            <a:endParaRPr lang="en-US" sz="1500" dirty="0"/>
          </a:p>
        </p:txBody>
      </p:sp>
      <p:sp>
        <p:nvSpPr>
          <p:cNvPr id="16" name="Rectangle 15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49104"/>
            <a:ext cx="3838456" cy="4798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1F1E1E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System Workflow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255157"/>
            <a:ext cx="815578" cy="1305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8944" y="1418273"/>
            <a:ext cx="1919168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User Inputs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2028944" y="1756053"/>
            <a:ext cx="1163264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Users log in and provide personal career data (e.g., job interest, previous experience).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2560201"/>
            <a:ext cx="815578" cy="13050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8944" y="2723317"/>
            <a:ext cx="1919168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Data Collection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2028944" y="3061097"/>
            <a:ext cx="1163264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Backend scrapes relevant job listings and interview reviews (via Selenium).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3865245"/>
            <a:ext cx="815578" cy="13050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8944" y="4028361"/>
            <a:ext cx="1919168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Processing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2028944" y="4366141"/>
            <a:ext cx="1163264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NLP extracts key details, summarizes content, and sends real-time updates to the user.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5170289"/>
            <a:ext cx="815578" cy="13050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8944" y="5333405"/>
            <a:ext cx="1919168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Mentor Interaction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2028944" y="5671185"/>
            <a:ext cx="1163264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Users can interact with mentors via a chatroom for personalized advice.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93" y="6475333"/>
            <a:ext cx="815578" cy="130504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8944" y="6638449"/>
            <a:ext cx="1919168" cy="2399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ed Hat Text" panose="02010303040201060303" pitchFamily="34" charset="0"/>
                <a:ea typeface="Red Hat Text" panose="02010303040201060303" pitchFamily="34" charset="-122"/>
                <a:cs typeface="Red Hat Text" panose="02010303040201060303" pitchFamily="34" charset="-120"/>
              </a:rPr>
              <a:t>AI Chatbot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2028944" y="6976229"/>
            <a:ext cx="11632644" cy="2609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Roboto" panose="02000000000000000000" pitchFamily="2" charset="0"/>
                <a:ea typeface="Roboto" panose="02000000000000000000" pitchFamily="34" charset="-122"/>
                <a:cs typeface="Roboto" panose="02000000000000000000" pitchFamily="34" charset="-120"/>
              </a:rPr>
              <a:t>The AI bot simulates interview questions and provides feedback using NLP.</a:t>
            </a:r>
            <a:endParaRPr lang="en-US" sz="1250" dirty="0"/>
          </a:p>
        </p:txBody>
      </p:sp>
      <p:sp>
        <p:nvSpPr>
          <p:cNvPr id="18" name="Rectangle 17"/>
          <p:cNvSpPr/>
          <p:nvPr/>
        </p:nvSpPr>
        <p:spPr>
          <a:xfrm>
            <a:off x="12790025" y="7674015"/>
            <a:ext cx="1736203" cy="5324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7191</Words>
  <Application>WPS Presentation</Application>
  <PresentationFormat>Custom</PresentationFormat>
  <Paragraphs>264</Paragraphs>
  <Slides>19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Arial</vt:lpstr>
      <vt:lpstr>SimSun</vt:lpstr>
      <vt:lpstr>Wingdings</vt:lpstr>
      <vt:lpstr>Red Hat Text</vt:lpstr>
      <vt:lpstr>Red Hat Text</vt:lpstr>
      <vt:lpstr>Red Hat Text</vt:lpstr>
      <vt:lpstr>Roboto</vt:lpstr>
      <vt:lpstr>Roboto</vt:lpstr>
      <vt:lpstr>Roboto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user</cp:lastModifiedBy>
  <cp:revision>6</cp:revision>
  <dcterms:created xsi:type="dcterms:W3CDTF">2024-09-20T05:26:00Z</dcterms:created>
  <dcterms:modified xsi:type="dcterms:W3CDTF">2024-11-22T09:35:03Z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F4C552AF8F3146B7A3133093460A5CDC</vt:lpwstr>
  </property>
  <property fmtid="{D5CDD505-2E9C-101B-9397-08002B2CF9AE}" pid="3" name="KSOProductBuildVer">
    <vt:lpwstr>1033-11.2.0.11537</vt:lpwstr>
  </property>
</Properties>
</file>